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85169"/>
  </p:normalViewPr>
  <p:slideViewPr>
    <p:cSldViewPr snapToGrid="0" snapToObjects="1">
      <p:cViewPr varScale="1">
        <p:scale>
          <a:sx n="74" d="100"/>
          <a:sy n="74" d="100"/>
        </p:scale>
        <p:origin x="131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1119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Kadir Baver Kerimoğlu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tr-TR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</a:t>
            </a:r>
            <a:r>
              <a:rPr lang="tr-TR" baseline="30000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tr-TR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April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3764" y="1488855"/>
            <a:ext cx="507184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performed exploratory data analysis and determined the training labels.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number of launches at each site, and the number and occurrence of each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landing outcome label from outcome column and exported the results to csv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is;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https://github.com/kbkerimoglu/kbkerimoglu.github.io/blob/master/IBM_Data_Science_Capstone_Project_SpaceX/Data%20Wrangling.ipynb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872C39-302A-4BF9-861E-5D427E175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88855"/>
            <a:ext cx="5017252" cy="39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550135" cy="185275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Analyze the </a:t>
            </a:r>
            <a:r>
              <a:rPr lang="en-US" sz="2000" dirty="0" err="1"/>
              <a:t>ploted</a:t>
            </a:r>
            <a:r>
              <a:rPr lang="en-US" sz="2000" dirty="0"/>
              <a:t> bar chart try to find which orbits have high </a:t>
            </a:r>
            <a:r>
              <a:rPr lang="en-US" sz="2000" dirty="0" err="1"/>
              <a:t>sucess</a:t>
            </a:r>
            <a:r>
              <a:rPr lang="en-US" sz="2000" dirty="0"/>
              <a:t> rate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We can see from bar chart, while ESL-1, GEO, HEO and SSO orbits that have highest success rate with 100%, SO orbit has the least success rate with 0</a:t>
            </a:r>
            <a:r>
              <a:rPr lang="en-US" sz="2000" dirty="0" smtClean="0"/>
              <a:t>%.</a:t>
            </a:r>
            <a:endParaRPr lang="tr-TR" sz="2000" dirty="0" smtClean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588098" y="5707957"/>
            <a:ext cx="4550135" cy="97968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1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 </a:t>
            </a:r>
            <a:r>
              <a:rPr lang="tr-TR" sz="1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tr-TR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</a:t>
            </a:r>
            <a:r>
              <a:rPr lang="tr-TR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is; </a:t>
            </a:r>
            <a:r>
              <a:rPr lang="tr-TR" sz="1400" dirty="0">
                <a:solidFill>
                  <a:srgbClr val="1C7DDB"/>
                </a:solidFill>
                <a:latin typeface="Abadi"/>
              </a:rPr>
              <a:t>https://github.com/kbkerimoglu/kbkerimoglu.github.io/blob/master/IBM_Data_Science_Capstone_Project_SpaceX/EDA%20with%20Visualization.ipynb</a:t>
            </a:r>
            <a:endParaRPr lang="en-US" sz="14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7CF71-3EE2-44BF-9595-C18CAEFC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4002338"/>
            <a:ext cx="4893034" cy="2757382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588098" y="1825625"/>
            <a:ext cx="4550135" cy="185275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000" dirty="0" err="1" smtClean="0"/>
              <a:t>Plotted</a:t>
            </a:r>
            <a:r>
              <a:rPr lang="tr-TR" sz="2000" dirty="0" smtClean="0"/>
              <a:t> </a:t>
            </a:r>
            <a:r>
              <a:rPr lang="tr-TR" sz="2000" dirty="0" err="1" smtClean="0"/>
              <a:t>line</a:t>
            </a:r>
            <a:r>
              <a:rPr lang="tr-TR" sz="2000" dirty="0" smtClean="0"/>
              <a:t> </a:t>
            </a:r>
            <a:r>
              <a:rPr lang="tr-TR" sz="2000" dirty="0" err="1" smtClean="0"/>
              <a:t>chart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get</a:t>
            </a:r>
            <a:r>
              <a:rPr lang="tr-TR" sz="2000" dirty="0" smtClean="0"/>
              <a:t> </a:t>
            </a:r>
            <a:r>
              <a:rPr lang="tr-TR" sz="2000" dirty="0" err="1" smtClean="0"/>
              <a:t>yearly</a:t>
            </a:r>
            <a:r>
              <a:rPr lang="tr-TR" sz="2000" dirty="0" smtClean="0"/>
              <a:t> </a:t>
            </a:r>
            <a:r>
              <a:rPr lang="tr-TR" sz="2000" dirty="0" err="1" smtClean="0"/>
              <a:t>average</a:t>
            </a:r>
            <a:r>
              <a:rPr lang="tr-TR" sz="2000" dirty="0" smtClean="0"/>
              <a:t> </a:t>
            </a:r>
            <a:r>
              <a:rPr lang="tr-TR" sz="2000" dirty="0" err="1" smtClean="0"/>
              <a:t>launch</a:t>
            </a:r>
            <a:r>
              <a:rPr lang="tr-TR" sz="2000" dirty="0" smtClean="0"/>
              <a:t> </a:t>
            </a:r>
            <a:r>
              <a:rPr lang="tr-TR" sz="2000" dirty="0" err="1" smtClean="0"/>
              <a:t>success</a:t>
            </a:r>
            <a:r>
              <a:rPr lang="tr-TR" sz="2000" dirty="0" smtClean="0"/>
              <a:t> trend. We</a:t>
            </a:r>
            <a:r>
              <a:rPr lang="en-US" sz="2000" dirty="0" smtClean="0"/>
              <a:t> </a:t>
            </a:r>
            <a:r>
              <a:rPr lang="en-US" sz="2000" dirty="0"/>
              <a:t>can observe that the </a:t>
            </a:r>
            <a:r>
              <a:rPr lang="en-US" sz="2000" dirty="0" err="1"/>
              <a:t>sucess</a:t>
            </a:r>
            <a:r>
              <a:rPr lang="en-US" sz="2000" dirty="0"/>
              <a:t> rate since 2013 kept increasing till </a:t>
            </a:r>
            <a:r>
              <a:rPr lang="en-US" sz="2000" dirty="0" smtClean="0"/>
              <a:t>2020</a:t>
            </a:r>
            <a:r>
              <a:rPr lang="tr-TR" sz="2000" dirty="0" smtClean="0"/>
              <a:t>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098" y="3180125"/>
            <a:ext cx="4697513" cy="25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4"/>
            <a:ext cx="9745589" cy="480204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loaded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dataset into a PostgreSQL database without leaving the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J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upyter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otebook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applied EDA with SQL to get insight from the data. We wrote queries to find out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names of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tr-TR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</a:t>
            </a:r>
            <a:r>
              <a:rPr lang="en-US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he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date where the first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succesful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landing outcome in drone ship was </a:t>
            </a:r>
            <a:r>
              <a:rPr lang="en-US" sz="17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acheived</a:t>
            </a:r>
            <a:r>
              <a:rPr lang="en-US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endParaRPr lang="tr-TR" sz="17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tr-TR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</a:t>
            </a:r>
            <a:r>
              <a:rPr lang="en-US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he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names of the </a:t>
            </a:r>
            <a:r>
              <a:rPr lang="en-US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booster</a:t>
            </a:r>
            <a:r>
              <a:rPr lang="tr-TR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v</a:t>
            </a:r>
            <a:r>
              <a:rPr lang="en-US" sz="17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ersions</a:t>
            </a:r>
            <a:r>
              <a:rPr lang="en-US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which have carried the maximum payload mass</a:t>
            </a:r>
            <a:r>
              <a:rPr lang="en-US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endParaRPr lang="tr-TR" sz="17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failed landing outcomes in drone ship, their booster version and launch site names</a:t>
            </a:r>
            <a:r>
              <a:rPr lang="en-US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is; </a:t>
            </a:r>
            <a:r>
              <a:rPr lang="tr-TR" sz="2000" dirty="0">
                <a:solidFill>
                  <a:srgbClr val="1C7DDB"/>
                </a:solidFill>
                <a:latin typeface="Abadi"/>
              </a:rPr>
              <a:t>https://github.com/kbkerimoglu/kbkerimoglu.github.io/blob/master/IBM_Data_Science_Capstone_Project_SpaceX/EDA%20with%20SQL.ipynb </a:t>
            </a: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marked all launch sites, and added map objects such as markers, circles, lines to mark the success or failure of launches for each site on the folium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assigned the feature launch outcomes (failure or success) to class 0 and 1.i.e., 0 for failure, and 1 for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color-labeled marker clusters, we identified which launch sites have relatively high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distances between a launch site to its proximities. We answered some question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Are launch sites near railways, highways and coastlines.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Do launch sites keep certain distance away from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is; </a:t>
            </a:r>
            <a:r>
              <a:rPr lang="tr-TR" sz="2200" dirty="0">
                <a:solidFill>
                  <a:srgbClr val="1C7DDB"/>
                </a:solidFill>
                <a:latin typeface="Abadi"/>
              </a:rPr>
              <a:t>https://</a:t>
            </a:r>
            <a:r>
              <a:rPr lang="tr-TR" sz="2200" dirty="0" smtClean="0">
                <a:solidFill>
                  <a:srgbClr val="1C7DDB"/>
                </a:solidFill>
                <a:latin typeface="Abadi"/>
              </a:rPr>
              <a:t>github.com/kbkerimoglu/kbkerimoglu.github.io/blob/master/IBM_Data_Science_Capstone_Project_SpaceX/Interactive%20Visual%20Analytics%20with%20Folium.ipynb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401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an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pie charts showing the total launches by a certain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scatter graph showing the relationship with Outcome and Payload Mass (Kg) for the different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is; </a:t>
            </a:r>
            <a:r>
              <a:rPr lang="tr-TR" sz="2200" dirty="0">
                <a:solidFill>
                  <a:srgbClr val="1C7DDB"/>
                </a:solidFill>
                <a:latin typeface="Abadi"/>
              </a:rPr>
              <a:t>https://github.com/kbkerimoglu/kbkerimoglu.github.io/blob/master/IBM_Data_Science_Capstone_Project_SpaceX/spacex_dash_app.py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loaded the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pandas, transformed the data, split our data into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different machine learning models and tune different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accuracy as the metric for our model, improved the model using feature engineering and algorithm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the best performing classification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</a:t>
            </a:r>
            <a:r>
              <a:rPr lang="tr-TR" sz="2200" dirty="0">
                <a:solidFill>
                  <a:srgbClr val="1C7DDB"/>
                </a:solidFill>
                <a:latin typeface="Abadi"/>
              </a:rPr>
              <a:t>https://github.com/kbkerimoglu/kbkerimoglu.github.io/blob/master/IBM_Data_Science_Capstone_Project_SpaceX/Machine%20Learning%20Prediction.ipynb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D6D770-A6A0-B94C-A83F-27965A547B2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9581601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we can see on the line chart, the success rate increases as the flight number increases.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E48CB-F37D-4E03-9612-4B2FE0C9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082054"/>
            <a:ext cx="9676563" cy="25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447925" cy="88126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smtClean="0"/>
              <a:t>We can </a:t>
            </a:r>
            <a:r>
              <a:rPr lang="en-US" dirty="0" smtClean="0"/>
              <a:t>observe </a:t>
            </a:r>
            <a:r>
              <a:rPr lang="en-US" dirty="0"/>
              <a:t>Payload Vs. Launch Site scatter point </a:t>
            </a:r>
            <a:r>
              <a:rPr lang="en-US" dirty="0" smtClean="0"/>
              <a:t>chart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en-US" dirty="0" smtClean="0"/>
              <a:t> for </a:t>
            </a:r>
            <a:r>
              <a:rPr lang="en-US" dirty="0"/>
              <a:t>the VAFB-SLC </a:t>
            </a:r>
            <a:r>
              <a:rPr lang="en-US" dirty="0" err="1"/>
              <a:t>launchsite</a:t>
            </a:r>
            <a:r>
              <a:rPr lang="en-US" dirty="0"/>
              <a:t> there are no rockets launched for </a:t>
            </a:r>
            <a:r>
              <a:rPr lang="en-US" dirty="0" err="1"/>
              <a:t>heavypayload</a:t>
            </a:r>
            <a:r>
              <a:rPr lang="en-US" dirty="0"/>
              <a:t> mass(greater than 10000).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148444"/>
            <a:ext cx="10447925" cy="25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35305"/>
            <a:ext cx="10515600" cy="119102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We can see from bar chart, while ESL-1, GEO, HEO and SSO orbits that have highest success rate with 100%, SO orbit has the least success rate with 0%.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079B70-0CE8-4E07-ADD8-E302B697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38" y="2586307"/>
            <a:ext cx="9434946" cy="3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95540"/>
            <a:ext cx="10515600" cy="82930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line</a:t>
            </a:r>
            <a:r>
              <a:rPr lang="tr-TR" dirty="0" smtClean="0"/>
              <a:t> </a:t>
            </a:r>
            <a:r>
              <a:rPr lang="tr-TR" dirty="0" err="1" smtClean="0"/>
              <a:t>chart</a:t>
            </a:r>
            <a:r>
              <a:rPr lang="tr-TR" dirty="0" smtClean="0"/>
              <a:t> </a:t>
            </a:r>
            <a:r>
              <a:rPr lang="tr-TR" dirty="0" err="1" smtClean="0"/>
              <a:t>below</a:t>
            </a:r>
            <a:r>
              <a:rPr lang="tr-TR" dirty="0" smtClean="0"/>
              <a:t> </a:t>
            </a:r>
            <a:r>
              <a:rPr lang="tr-TR" dirty="0" err="1" smtClean="0"/>
              <a:t>illustrates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the LEO orbit the Success appears related to the number of flights; on the other hand, there seems to be no relationship between flight number when in GTO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33925"/>
            <a:ext cx="10493649" cy="26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15727"/>
            <a:ext cx="10501270" cy="85205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With heavy payloads the successful landing or positive landing rate are more for </a:t>
            </a:r>
            <a:r>
              <a:rPr lang="en-US" dirty="0" err="1"/>
              <a:t>Polar,LEO</a:t>
            </a:r>
            <a:r>
              <a:rPr lang="en-US" dirty="0"/>
              <a:t> and ISS</a:t>
            </a:r>
            <a:r>
              <a:rPr lang="en-US" dirty="0" smtClean="0"/>
              <a:t>.</a:t>
            </a:r>
            <a:r>
              <a:rPr lang="tr-TR" dirty="0" smtClean="0"/>
              <a:t> </a:t>
            </a:r>
            <a:r>
              <a:rPr lang="en-US" dirty="0"/>
              <a:t>However for GTO we cannot distinguish this well as both positive landing rate and negative landing(unsuccessful mission) are both there here.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63301"/>
            <a:ext cx="10501270" cy="282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5103"/>
            <a:ext cx="10515600" cy="82930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/>
              <a:t>chart</a:t>
            </a:r>
            <a:r>
              <a:rPr lang="tr-TR" dirty="0"/>
              <a:t> </a:t>
            </a:r>
            <a:r>
              <a:rPr lang="tr-TR" dirty="0" err="1"/>
              <a:t>illustrates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en-US" dirty="0"/>
              <a:t>the </a:t>
            </a:r>
            <a:r>
              <a:rPr lang="en-US" dirty="0" err="1"/>
              <a:t>sucess</a:t>
            </a:r>
            <a:r>
              <a:rPr lang="en-US" dirty="0"/>
              <a:t> rate since 2013 kept increasing till </a:t>
            </a:r>
            <a:r>
              <a:rPr lang="en-US" dirty="0" smtClean="0"/>
              <a:t>2020</a:t>
            </a:r>
            <a:r>
              <a:rPr lang="tr-TR" dirty="0" smtClean="0"/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964" y="2484410"/>
            <a:ext cx="7959436" cy="35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007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We used the key word </a:t>
            </a:r>
            <a:r>
              <a:rPr lang="en-US" sz="2200" b="1" dirty="0">
                <a:latin typeface="Abadi" panose="020B0604020104020204" pitchFamily="34" charset="0"/>
              </a:rPr>
              <a:t>DISTINCT</a:t>
            </a:r>
            <a:r>
              <a:rPr lang="en-US" sz="2200" dirty="0">
                <a:latin typeface="Abadi" panose="020B0604020104020204" pitchFamily="34" charset="0"/>
              </a:rPr>
              <a:t> to show only unique launch sites from the </a:t>
            </a:r>
            <a:r>
              <a:rPr lang="en-US" sz="2200" dirty="0" err="1">
                <a:latin typeface="Abadi" panose="020B0604020104020204" pitchFamily="34" charset="0"/>
              </a:rPr>
              <a:t>SpaceX</a:t>
            </a:r>
            <a:r>
              <a:rPr lang="en-US" sz="2200" dirty="0"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latin typeface="Abadi" panose="020B0604020104020204" pitchFamily="34" charset="0"/>
              </a:rPr>
              <a:t>table</a:t>
            </a:r>
            <a:r>
              <a:rPr lang="tr-TR" sz="2200" dirty="0" smtClean="0">
                <a:latin typeface="Abadi" panose="020B0604020104020204" pitchFamily="34" charset="0"/>
              </a:rPr>
              <a:t>.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26327"/>
            <a:ext cx="10515600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175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query above to display 5 records where launch sites begin with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877434"/>
            <a:ext cx="10515601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630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total payload carried by boosters from NASA as 45596 using the query below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88673"/>
            <a:ext cx="10515601" cy="23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8760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We calculated the average payload mass carried by booster version F9 v1.1 as </a:t>
            </a:r>
            <a:r>
              <a:rPr lang="en-US" sz="2400" dirty="0" smtClean="0">
                <a:latin typeface="Abadi" panose="020B0604020104020204" pitchFamily="34" charset="0"/>
              </a:rPr>
              <a:t>2928</a:t>
            </a:r>
            <a:r>
              <a:rPr lang="tr-TR" sz="2400" dirty="0">
                <a:latin typeface="Abadi" panose="020B0604020104020204" pitchFamily="34" charset="0"/>
              </a:rPr>
              <a:t>.</a:t>
            </a: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3231573"/>
            <a:ext cx="10515600" cy="18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8760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We observed that the dates of the first successful landing outcome on </a:t>
            </a:r>
            <a:r>
              <a:rPr lang="tr-TR" sz="2400" dirty="0" err="1" smtClean="0">
                <a:latin typeface="Abadi" panose="020B0604020104020204" pitchFamily="34" charset="0"/>
              </a:rPr>
              <a:t>drone</a:t>
            </a:r>
            <a:r>
              <a:rPr lang="tr-TR" sz="2400" dirty="0" smtClean="0">
                <a:latin typeface="Abadi" panose="020B0604020104020204" pitchFamily="34" charset="0"/>
              </a:rPr>
              <a:t> </a:t>
            </a:r>
            <a:r>
              <a:rPr lang="tr-TR" sz="2400" dirty="0" err="1" smtClean="0">
                <a:latin typeface="Abadi" panose="020B0604020104020204" pitchFamily="34" charset="0"/>
              </a:rPr>
              <a:t>ship</a:t>
            </a:r>
            <a:r>
              <a:rPr lang="tr-TR" sz="2400" dirty="0" smtClean="0">
                <a:latin typeface="Abadi" panose="020B0604020104020204" pitchFamily="34" charset="0"/>
              </a:rPr>
              <a:t> </a:t>
            </a:r>
            <a:r>
              <a:rPr lang="en-US" sz="2400" dirty="0" smtClean="0">
                <a:latin typeface="Abadi" panose="020B0604020104020204" pitchFamily="34" charset="0"/>
              </a:rPr>
              <a:t>was </a:t>
            </a:r>
            <a:r>
              <a:rPr lang="tr-TR" sz="2400" dirty="0" smtClean="0">
                <a:latin typeface="Abadi" panose="020B0604020104020204" pitchFamily="34" charset="0"/>
              </a:rPr>
              <a:t>8</a:t>
            </a:r>
            <a:r>
              <a:rPr lang="tr-TR" sz="2400" baseline="30000" dirty="0" smtClean="0">
                <a:latin typeface="Abadi" panose="020B0604020104020204" pitchFamily="34" charset="0"/>
              </a:rPr>
              <a:t>th</a:t>
            </a:r>
            <a:r>
              <a:rPr lang="en-US" sz="2400" dirty="0" smtClean="0">
                <a:latin typeface="Abadi" panose="020B0604020104020204" pitchFamily="34" charset="0"/>
              </a:rPr>
              <a:t> </a:t>
            </a:r>
            <a:r>
              <a:rPr lang="tr-TR" sz="2400" dirty="0" smtClean="0">
                <a:latin typeface="Abadi" panose="020B0604020104020204" pitchFamily="34" charset="0"/>
              </a:rPr>
              <a:t>April</a:t>
            </a:r>
            <a:r>
              <a:rPr lang="en-US" sz="2400" dirty="0" smtClean="0">
                <a:latin typeface="Abadi" panose="020B0604020104020204" pitchFamily="34" charset="0"/>
              </a:rPr>
              <a:t> 201</a:t>
            </a:r>
            <a:r>
              <a:rPr lang="tr-TR" sz="2400" dirty="0" smtClean="0">
                <a:latin typeface="Abadi" panose="020B0604020104020204" pitchFamily="34" charset="0"/>
              </a:rPr>
              <a:t>6.</a:t>
            </a: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Drone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Ship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Landing Date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093607"/>
            <a:ext cx="10515601" cy="21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10110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We used the </a:t>
            </a:r>
            <a:r>
              <a:rPr lang="en-US" sz="2000" b="1" dirty="0">
                <a:latin typeface="Abadi" panose="020B0604020104020204" pitchFamily="34" charset="0"/>
              </a:rPr>
              <a:t>WHERE</a:t>
            </a:r>
            <a:r>
              <a:rPr lang="en-US" sz="2000" dirty="0">
                <a:latin typeface="Abadi" panose="020B0604020104020204" pitchFamily="34" charset="0"/>
              </a:rPr>
              <a:t> clause to filter for boosters which have successfully landed on </a:t>
            </a:r>
            <a:r>
              <a:rPr lang="tr-TR" sz="2000" dirty="0" err="1" smtClean="0">
                <a:latin typeface="Abadi" panose="020B0604020104020204" pitchFamily="34" charset="0"/>
              </a:rPr>
              <a:t>ground</a:t>
            </a:r>
            <a:r>
              <a:rPr lang="tr-TR" sz="2000" dirty="0" smtClean="0">
                <a:latin typeface="Abadi" panose="020B0604020104020204" pitchFamily="34" charset="0"/>
              </a:rPr>
              <a:t> </a:t>
            </a:r>
            <a:r>
              <a:rPr lang="tr-TR" sz="2000" dirty="0" err="1" smtClean="0">
                <a:latin typeface="Abadi" panose="020B0604020104020204" pitchFamily="34" charset="0"/>
              </a:rPr>
              <a:t>pad</a:t>
            </a:r>
            <a:r>
              <a:rPr lang="tr-TR" sz="2000" dirty="0" smtClean="0">
                <a:latin typeface="Abadi" panose="020B0604020104020204" pitchFamily="34" charset="0"/>
              </a:rPr>
              <a:t> </a:t>
            </a:r>
            <a:r>
              <a:rPr lang="en-US" sz="2000" dirty="0" smtClean="0">
                <a:latin typeface="Abadi" panose="020B0604020104020204" pitchFamily="34" charset="0"/>
              </a:rPr>
              <a:t>and </a:t>
            </a:r>
            <a:r>
              <a:rPr lang="en-US" sz="2000" dirty="0">
                <a:latin typeface="Abadi" panose="020B0604020104020204" pitchFamily="34" charset="0"/>
              </a:rPr>
              <a:t>applied the </a:t>
            </a:r>
            <a:r>
              <a:rPr lang="en-US" sz="2000" b="1" dirty="0">
                <a:latin typeface="Abadi" panose="020B0604020104020204" pitchFamily="34" charset="0"/>
              </a:rPr>
              <a:t>AND</a:t>
            </a:r>
            <a:r>
              <a:rPr lang="en-US" sz="2000" dirty="0">
                <a:latin typeface="Abadi" panose="020B0604020104020204" pitchFamily="34" charset="0"/>
              </a:rPr>
              <a:t> condition to determine successful landing with payload mass greater than 4000 but less than </a:t>
            </a:r>
            <a:r>
              <a:rPr lang="en-US" sz="2000" dirty="0" smtClean="0">
                <a:latin typeface="Abadi" panose="020B0604020104020204" pitchFamily="34" charset="0"/>
              </a:rPr>
              <a:t>6000</a:t>
            </a:r>
            <a:r>
              <a:rPr lang="tr-TR" sz="2000" dirty="0" smtClean="0">
                <a:latin typeface="Abadi" panose="020B0604020104020204" pitchFamily="34" charset="0"/>
              </a:rPr>
              <a:t>.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254328"/>
            <a:ext cx="10515600" cy="23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33945"/>
            <a:ext cx="6543333" cy="523701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- Data Collection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- 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Web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Scraping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-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-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Analysis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SQL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-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Analysis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- Interactive Visual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Analytics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- Machine Learning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-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Analysis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- Interactive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Analytics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-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Analysis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1760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We </a:t>
            </a:r>
            <a:r>
              <a:rPr lang="en-US" sz="2400" dirty="0" smtClean="0">
                <a:latin typeface="Abadi" panose="020B0604020104020204" pitchFamily="34" charset="0"/>
              </a:rPr>
              <a:t>used</a:t>
            </a:r>
            <a:r>
              <a:rPr lang="tr-TR" sz="2400" dirty="0" smtClean="0">
                <a:latin typeface="Abadi" panose="020B0604020104020204" pitchFamily="34" charset="0"/>
              </a:rPr>
              <a:t> </a:t>
            </a:r>
            <a:r>
              <a:rPr lang="en-US" sz="2400" dirty="0" smtClean="0">
                <a:latin typeface="Abadi" panose="020B0604020104020204" pitchFamily="34" charset="0"/>
              </a:rPr>
              <a:t>like </a:t>
            </a:r>
            <a:r>
              <a:rPr lang="en-US" sz="2400" dirty="0">
                <a:latin typeface="Abadi" panose="020B0604020104020204" pitchFamily="34" charset="0"/>
              </a:rPr>
              <a:t>‘%’ </a:t>
            </a:r>
            <a:r>
              <a:rPr lang="tr-TR" sz="2400" dirty="0" err="1" smtClean="0">
                <a:latin typeface="Abadi" panose="020B0604020104020204" pitchFamily="34" charset="0"/>
              </a:rPr>
              <a:t>function</a:t>
            </a:r>
            <a:r>
              <a:rPr lang="tr-TR" sz="2400" dirty="0" smtClean="0">
                <a:latin typeface="Abadi" panose="020B0604020104020204" pitchFamily="34" charset="0"/>
              </a:rPr>
              <a:t> </a:t>
            </a:r>
            <a:r>
              <a:rPr lang="en-US" sz="2400" dirty="0" smtClean="0">
                <a:latin typeface="Abadi" panose="020B0604020104020204" pitchFamily="34" charset="0"/>
              </a:rPr>
              <a:t>to </a:t>
            </a:r>
            <a:r>
              <a:rPr lang="en-US" sz="2400" dirty="0">
                <a:latin typeface="Abadi" panose="020B0604020104020204" pitchFamily="34" charset="0"/>
              </a:rPr>
              <a:t>filter for </a:t>
            </a:r>
            <a:r>
              <a:rPr lang="en-US" sz="2400" b="1" dirty="0">
                <a:latin typeface="Abadi" panose="020B0604020104020204" pitchFamily="34" charset="0"/>
              </a:rPr>
              <a:t>WHERE</a:t>
            </a:r>
            <a:r>
              <a:rPr lang="en-US" sz="2400" dirty="0">
                <a:latin typeface="Abadi" panose="020B0604020104020204" pitchFamily="34" charset="0"/>
              </a:rPr>
              <a:t> </a:t>
            </a:r>
            <a:r>
              <a:rPr lang="en-US" sz="2400" dirty="0" smtClean="0">
                <a:latin typeface="Abadi" panose="020B0604020104020204" pitchFamily="34" charset="0"/>
              </a:rPr>
              <a:t>Mission</a:t>
            </a:r>
            <a:r>
              <a:rPr lang="tr-TR" sz="2400" dirty="0" smtClean="0">
                <a:latin typeface="Abadi" panose="020B0604020104020204" pitchFamily="34" charset="0"/>
              </a:rPr>
              <a:t>_</a:t>
            </a:r>
            <a:r>
              <a:rPr lang="en-US" sz="2400" dirty="0" smtClean="0">
                <a:latin typeface="Abadi" panose="020B0604020104020204" pitchFamily="34" charset="0"/>
              </a:rPr>
              <a:t>Outcome </a:t>
            </a:r>
            <a:r>
              <a:rPr lang="en-US" sz="2400" dirty="0">
                <a:latin typeface="Abadi" panose="020B0604020104020204" pitchFamily="34" charset="0"/>
              </a:rPr>
              <a:t>was a success or a failure. </a:t>
            </a:r>
            <a:r>
              <a:rPr lang="tr-TR" sz="2400" dirty="0" smtClean="0">
                <a:latin typeface="Abadi" panose="020B0604020104020204" pitchFamily="34" charset="0"/>
              </a:rPr>
              <a:t>We can </a:t>
            </a:r>
            <a:r>
              <a:rPr lang="tr-TR" sz="2400" dirty="0" err="1" smtClean="0">
                <a:latin typeface="Abadi" panose="020B0604020104020204" pitchFamily="34" charset="0"/>
              </a:rPr>
              <a:t>see</a:t>
            </a:r>
            <a:r>
              <a:rPr lang="tr-TR" sz="2400" dirty="0" smtClean="0">
                <a:latin typeface="Abadi" panose="020B0604020104020204" pitchFamily="34" charset="0"/>
              </a:rPr>
              <a:t> </a:t>
            </a:r>
            <a:r>
              <a:rPr lang="tr-TR" sz="2400" dirty="0" err="1" smtClean="0">
                <a:latin typeface="Abadi" panose="020B0604020104020204" pitchFamily="34" charset="0"/>
              </a:rPr>
              <a:t>from</a:t>
            </a:r>
            <a:r>
              <a:rPr lang="tr-TR" sz="2400" dirty="0" smtClean="0">
                <a:latin typeface="Abadi" panose="020B0604020104020204" pitchFamily="34" charset="0"/>
              </a:rPr>
              <a:t> </a:t>
            </a:r>
            <a:r>
              <a:rPr lang="tr-TR" sz="2400" dirty="0" err="1" smtClean="0">
                <a:latin typeface="Abadi" panose="020B0604020104020204" pitchFamily="34" charset="0"/>
              </a:rPr>
              <a:t>results</a:t>
            </a:r>
            <a:r>
              <a:rPr lang="tr-TR" sz="2400" dirty="0" smtClean="0">
                <a:latin typeface="Abadi" panose="020B0604020104020204" pitchFamily="34" charset="0"/>
              </a:rPr>
              <a:t>, total </a:t>
            </a:r>
            <a:r>
              <a:rPr lang="tr-TR" sz="2400" dirty="0" err="1" smtClean="0">
                <a:latin typeface="Abadi" panose="020B0604020104020204" pitchFamily="34" charset="0"/>
              </a:rPr>
              <a:t>number</a:t>
            </a:r>
            <a:r>
              <a:rPr lang="tr-TR" sz="2400" dirty="0" smtClean="0">
                <a:latin typeface="Abadi" panose="020B0604020104020204" pitchFamily="34" charset="0"/>
              </a:rPr>
              <a:t> of </a:t>
            </a:r>
            <a:r>
              <a:rPr lang="tr-TR" sz="2400" dirty="0" err="1" smtClean="0">
                <a:latin typeface="Abadi" panose="020B0604020104020204" pitchFamily="34" charset="0"/>
              </a:rPr>
              <a:t>successful</a:t>
            </a:r>
            <a:r>
              <a:rPr lang="tr-TR" sz="2400" dirty="0" smtClean="0">
                <a:latin typeface="Abadi" panose="020B0604020104020204" pitchFamily="34" charset="0"/>
              </a:rPr>
              <a:t> </a:t>
            </a:r>
            <a:r>
              <a:rPr lang="tr-TR" sz="2400" dirty="0" err="1" smtClean="0">
                <a:latin typeface="Abadi" panose="020B0604020104020204" pitchFamily="34" charset="0"/>
              </a:rPr>
              <a:t>and</a:t>
            </a:r>
            <a:r>
              <a:rPr lang="tr-TR" sz="2400" dirty="0" smtClean="0">
                <a:latin typeface="Abadi" panose="020B0604020104020204" pitchFamily="34" charset="0"/>
              </a:rPr>
              <a:t> </a:t>
            </a:r>
            <a:r>
              <a:rPr lang="tr-TR" sz="2400" dirty="0" err="1" smtClean="0">
                <a:latin typeface="Abadi" panose="020B0604020104020204" pitchFamily="34" charset="0"/>
              </a:rPr>
              <a:t>failure</a:t>
            </a:r>
            <a:r>
              <a:rPr lang="tr-TR" sz="2400" dirty="0" smtClean="0">
                <a:latin typeface="Abadi" panose="020B0604020104020204" pitchFamily="34" charset="0"/>
              </a:rPr>
              <a:t> </a:t>
            </a:r>
            <a:r>
              <a:rPr lang="tr-TR" sz="2400" dirty="0" err="1" smtClean="0">
                <a:latin typeface="Abadi" panose="020B0604020104020204" pitchFamily="34" charset="0"/>
              </a:rPr>
              <a:t>missions</a:t>
            </a:r>
            <a:r>
              <a:rPr lang="tr-TR" sz="2400" dirty="0" smtClean="0">
                <a:latin typeface="Abadi" panose="020B0604020104020204" pitchFamily="34" charset="0"/>
              </a:rPr>
              <a:t> </a:t>
            </a:r>
            <a:r>
              <a:rPr lang="tr-TR" sz="2400" dirty="0" err="1" smtClean="0">
                <a:latin typeface="Abadi" panose="020B0604020104020204" pitchFamily="34" charset="0"/>
              </a:rPr>
              <a:t>are</a:t>
            </a:r>
            <a:r>
              <a:rPr lang="tr-TR" sz="2400" dirty="0" smtClean="0">
                <a:latin typeface="Abadi" panose="020B0604020104020204" pitchFamily="34" charset="0"/>
              </a:rPr>
              <a:t> 101.</a:t>
            </a:r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044872"/>
            <a:ext cx="10515600" cy="298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8656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We determined the booster that have carried the maximum payload using a subquery in the </a:t>
            </a:r>
            <a:r>
              <a:rPr lang="en-US" sz="2400" b="1" dirty="0">
                <a:latin typeface="Abadi" panose="020B0604020104020204" pitchFamily="34" charset="0"/>
              </a:rPr>
              <a:t>WHERE</a:t>
            </a:r>
            <a:r>
              <a:rPr lang="en-US" sz="2400" dirty="0">
                <a:latin typeface="Abadi" panose="020B0604020104020204" pitchFamily="34" charset="0"/>
              </a:rPr>
              <a:t> clause and the </a:t>
            </a:r>
            <a:r>
              <a:rPr lang="en-US" sz="2400" b="1" dirty="0">
                <a:latin typeface="Abadi" panose="020B0604020104020204" pitchFamily="34" charset="0"/>
              </a:rPr>
              <a:t>MAX() </a:t>
            </a:r>
            <a:r>
              <a:rPr lang="en-US" sz="2400" dirty="0">
                <a:latin typeface="Abadi" panose="020B0604020104020204" pitchFamily="34" charset="0"/>
              </a:rPr>
              <a:t>function.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146135"/>
            <a:ext cx="10515600" cy="24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12189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a combinations of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clause,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LIKE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filter for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landing outcomes in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their booster versions, and launch site names for 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7.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201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7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Launch Records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044536"/>
            <a:ext cx="10515601" cy="250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15920"/>
            <a:ext cx="9745589" cy="172995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We selected </a:t>
            </a:r>
            <a:r>
              <a:rPr lang="tr-TR" sz="2000" dirty="0" smtClean="0">
                <a:latin typeface="Abadi" panose="020B0604020104020204" pitchFamily="34" charset="0"/>
              </a:rPr>
              <a:t>l</a:t>
            </a:r>
            <a:r>
              <a:rPr lang="en-US" sz="2000" dirty="0" err="1" smtClean="0">
                <a:latin typeface="Abadi" panose="020B0604020104020204" pitchFamily="34" charset="0"/>
              </a:rPr>
              <a:t>anding</a:t>
            </a:r>
            <a:r>
              <a:rPr lang="en-US" sz="2000" dirty="0" smtClean="0">
                <a:latin typeface="Abadi" panose="020B0604020104020204" pitchFamily="34" charset="0"/>
              </a:rPr>
              <a:t> </a:t>
            </a:r>
            <a:r>
              <a:rPr lang="en-US" sz="2000" dirty="0">
                <a:latin typeface="Abadi" panose="020B0604020104020204" pitchFamily="34" charset="0"/>
              </a:rPr>
              <a:t>outcomes and the </a:t>
            </a:r>
            <a:r>
              <a:rPr lang="en-US" sz="2000" b="1" dirty="0">
                <a:latin typeface="Abadi" panose="020B0604020104020204" pitchFamily="34" charset="0"/>
              </a:rPr>
              <a:t>COUNT</a:t>
            </a:r>
            <a:r>
              <a:rPr lang="en-US" sz="2000" dirty="0">
                <a:latin typeface="Abadi" panose="020B0604020104020204" pitchFamily="34" charset="0"/>
              </a:rPr>
              <a:t> of landing outcomes from the data and used the </a:t>
            </a:r>
            <a:r>
              <a:rPr lang="en-US" sz="2000" b="1" dirty="0">
                <a:latin typeface="Abadi" panose="020B0604020104020204" pitchFamily="34" charset="0"/>
              </a:rPr>
              <a:t>WHERE</a:t>
            </a:r>
            <a:r>
              <a:rPr lang="en-US" sz="2000" dirty="0">
                <a:latin typeface="Abadi" panose="020B0604020104020204" pitchFamily="34" charset="0"/>
              </a:rPr>
              <a:t> clause to filter for landing outcomes </a:t>
            </a:r>
            <a:r>
              <a:rPr lang="en-US" sz="2000" b="1" dirty="0">
                <a:latin typeface="Abadi" panose="020B0604020104020204" pitchFamily="34" charset="0"/>
              </a:rPr>
              <a:t>BETWEEN</a:t>
            </a:r>
            <a:r>
              <a:rPr lang="en-US" sz="2000" dirty="0">
                <a:latin typeface="Abadi" panose="020B0604020104020204" pitchFamily="34" charset="0"/>
              </a:rPr>
              <a:t> 2010-06-04 to </a:t>
            </a:r>
            <a:r>
              <a:rPr lang="en-US" sz="2000" dirty="0" smtClean="0">
                <a:latin typeface="Abadi" panose="020B0604020104020204" pitchFamily="34" charset="0"/>
              </a:rPr>
              <a:t>201</a:t>
            </a:r>
            <a:r>
              <a:rPr lang="tr-TR" sz="2000" dirty="0" smtClean="0">
                <a:latin typeface="Abadi" panose="020B0604020104020204" pitchFamily="34" charset="0"/>
              </a:rPr>
              <a:t>7</a:t>
            </a:r>
            <a:r>
              <a:rPr lang="en-US" sz="2000" dirty="0" smtClean="0">
                <a:latin typeface="Abadi" panose="020B0604020104020204" pitchFamily="34" charset="0"/>
              </a:rPr>
              <a:t>-03-20</a:t>
            </a:r>
            <a:r>
              <a:rPr lang="en-US" sz="2000" dirty="0">
                <a:latin typeface="Abadi" panose="020B0604020104020204" pitchFamily="34" charset="0"/>
              </a:rPr>
              <a:t>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We applied the </a:t>
            </a:r>
            <a:r>
              <a:rPr lang="en-US" sz="2000" b="1" dirty="0">
                <a:latin typeface="Abadi" panose="020B0604020104020204" pitchFamily="34" charset="0"/>
              </a:rPr>
              <a:t>GROUP BY </a:t>
            </a:r>
            <a:r>
              <a:rPr lang="en-US" sz="2000" dirty="0">
                <a:latin typeface="Abadi" panose="020B0604020104020204" pitchFamily="34" charset="0"/>
              </a:rPr>
              <a:t>clause to group the landing outcomes and the </a:t>
            </a:r>
            <a:r>
              <a:rPr lang="en-US" sz="2000" b="1" dirty="0">
                <a:latin typeface="Abadi" panose="020B0604020104020204" pitchFamily="34" charset="0"/>
              </a:rPr>
              <a:t>ORDER BY </a:t>
            </a:r>
            <a:r>
              <a:rPr lang="en-US" sz="2000" dirty="0">
                <a:latin typeface="Abadi" panose="020B0604020104020204" pitchFamily="34" charset="0"/>
              </a:rPr>
              <a:t>clause to order the grouped landing outcome in descending order.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345875"/>
            <a:ext cx="10515601" cy="24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10E37-1F1B-F247-ABD4-30FA6F6954AE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smtClean="0">
                <a:solidFill>
                  <a:srgbClr val="0B49CB"/>
                </a:solidFill>
                <a:latin typeface="Abadi"/>
              </a:rPr>
              <a:t>Mark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All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Launches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Sites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on a Global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9275"/>
            <a:ext cx="10515600" cy="4506298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1159670" y="4939728"/>
            <a:ext cx="973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/>
              <a:t>As </a:t>
            </a:r>
            <a:r>
              <a:rPr lang="tr-TR" sz="2000" dirty="0" err="1" smtClean="0"/>
              <a:t>we</a:t>
            </a:r>
            <a:r>
              <a:rPr lang="tr-TR" sz="2000" dirty="0" smtClean="0"/>
              <a:t> can </a:t>
            </a:r>
            <a:r>
              <a:rPr lang="tr-TR" sz="2000" dirty="0" err="1" smtClean="0"/>
              <a:t>see</a:t>
            </a:r>
            <a:r>
              <a:rPr lang="tr-TR" sz="2000" dirty="0" smtClean="0"/>
              <a:t> on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map</a:t>
            </a:r>
            <a:r>
              <a:rPr lang="tr-TR" sz="2000" dirty="0" smtClean="0"/>
              <a:t>, </a:t>
            </a:r>
            <a:r>
              <a:rPr lang="tr-TR" sz="2000" dirty="0" err="1" smtClean="0"/>
              <a:t>the</a:t>
            </a:r>
            <a:r>
              <a:rPr lang="tr-TR" sz="2000" dirty="0"/>
              <a:t> </a:t>
            </a:r>
            <a:r>
              <a:rPr lang="tr-TR" sz="2000" dirty="0" err="1" smtClean="0"/>
              <a:t>SpaceX</a:t>
            </a:r>
            <a:r>
              <a:rPr lang="tr-TR" sz="2000" dirty="0" smtClean="0"/>
              <a:t> </a:t>
            </a:r>
            <a:r>
              <a:rPr lang="tr-TR" sz="2000" dirty="0" err="1" smtClean="0"/>
              <a:t>launch</a:t>
            </a:r>
            <a:r>
              <a:rPr lang="tr-TR" sz="2000" dirty="0" smtClean="0"/>
              <a:t> </a:t>
            </a:r>
            <a:r>
              <a:rPr lang="tr-TR" sz="2000" dirty="0" err="1" smtClean="0"/>
              <a:t>sites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tr-TR" sz="2000" dirty="0" smtClean="0"/>
              <a:t> </a:t>
            </a:r>
            <a:r>
              <a:rPr lang="tr-TR" sz="2000" dirty="0" err="1" smtClean="0"/>
              <a:t>located</a:t>
            </a:r>
            <a:r>
              <a:rPr lang="tr-TR" sz="2000" dirty="0" smtClean="0"/>
              <a:t> on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coasts</a:t>
            </a:r>
            <a:r>
              <a:rPr lang="tr-TR" sz="2000" dirty="0" smtClean="0"/>
              <a:t> of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states</a:t>
            </a:r>
            <a:r>
              <a:rPr lang="tr-TR" sz="2000" dirty="0" smtClean="0"/>
              <a:t> of California </a:t>
            </a:r>
            <a:r>
              <a:rPr lang="tr-TR" sz="2000" dirty="0" err="1" smtClean="0"/>
              <a:t>and</a:t>
            </a:r>
            <a:r>
              <a:rPr lang="tr-TR" sz="2000" dirty="0" smtClean="0"/>
              <a:t> Florida.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smtClean="0">
                <a:solidFill>
                  <a:srgbClr val="0B49CB"/>
                </a:solidFill>
                <a:latin typeface="Abadi"/>
              </a:rPr>
              <a:t>Mark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the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Success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/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Failed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Launches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for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E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ach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Site on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the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Map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45859BE-C488-4415-B455-A8E223C1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46990"/>
            <a:ext cx="10515601" cy="46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 smtClean="0">
                <a:solidFill>
                  <a:srgbClr val="0B49CB"/>
                </a:solidFill>
                <a:latin typeface="Abadi"/>
              </a:rPr>
              <a:t>The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Distances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Between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Launch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Sites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to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Its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E1784D2-4EB3-4F23-A05A-978BAA2A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62318"/>
            <a:ext cx="10515600" cy="46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5BE3DE-57DF-BB4E-A1EB-06A2078B7C53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 smtClean="0">
                <a:solidFill>
                  <a:srgbClr val="0B49CB"/>
                </a:solidFill>
                <a:latin typeface="Abadi"/>
              </a:rPr>
              <a:t>All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Launch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Sites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Success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Rate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with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Pie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Chart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65119"/>
            <a:ext cx="10515600" cy="45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3687"/>
            <a:ext cx="9766360" cy="4494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program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 smtClean="0">
                <a:solidFill>
                  <a:srgbClr val="0B49CB"/>
                </a:solidFill>
                <a:latin typeface="Abadi"/>
              </a:rPr>
              <a:t>Highest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Launch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Site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Success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Ratio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with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Pie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Chart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558636"/>
            <a:ext cx="10515599" cy="44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 smtClean="0">
                <a:solidFill>
                  <a:srgbClr val="0B49CB"/>
                </a:solidFill>
                <a:latin typeface="Abadi"/>
              </a:rPr>
              <a:t>Scatter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Plot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of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Payload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vs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Launch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Outcome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for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all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Category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,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with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D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ifferent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Payload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Range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573389"/>
            <a:ext cx="5371016" cy="2427111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27" y="1573389"/>
            <a:ext cx="5316945" cy="242711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34" y="4009479"/>
            <a:ext cx="8872753" cy="24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C0A30-C8FD-074A-91CC-8D341ACA8F30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70082"/>
            <a:ext cx="10515600" cy="3539854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770011" y="1523221"/>
            <a:ext cx="1025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best</a:t>
            </a:r>
            <a:r>
              <a:rPr lang="tr-TR" dirty="0" smtClean="0"/>
              <a:t> model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highest</a:t>
            </a:r>
            <a:r>
              <a:rPr lang="tr-TR" dirty="0" smtClean="0"/>
              <a:t> </a:t>
            </a:r>
            <a:r>
              <a:rPr lang="tr-TR" dirty="0" err="1" smtClean="0"/>
              <a:t>classification</a:t>
            </a:r>
            <a:r>
              <a:rPr lang="tr-TR" dirty="0" smtClean="0"/>
              <a:t> </a:t>
            </a:r>
            <a:r>
              <a:rPr lang="tr-TR" dirty="0" err="1" smtClean="0"/>
              <a:t>accuracy</a:t>
            </a:r>
            <a:r>
              <a:rPr lang="tr-TR" dirty="0" smtClean="0"/>
              <a:t> (87.5%) is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decision</a:t>
            </a:r>
            <a:r>
              <a:rPr lang="tr-TR" dirty="0" smtClean="0"/>
              <a:t> </a:t>
            </a:r>
            <a:r>
              <a:rPr lang="tr-TR" dirty="0" err="1" smtClean="0"/>
              <a:t>tree</a:t>
            </a:r>
            <a:r>
              <a:rPr lang="tr-TR" dirty="0" smtClean="0"/>
              <a:t> </a:t>
            </a:r>
            <a:r>
              <a:rPr lang="tr-TR" dirty="0" err="1" smtClean="0"/>
              <a:t>classifier</a:t>
            </a:r>
            <a:r>
              <a:rPr lang="tr-TR" dirty="0" smtClean="0"/>
              <a:t>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45673"/>
            <a:ext cx="10515600" cy="8104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</a:t>
            </a:r>
            <a:r>
              <a:rPr lang="tr-TR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Matrix</a:t>
            </a:r>
            <a:r>
              <a:rPr lang="tr-TR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tr-TR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tr-TR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classifier</a:t>
            </a:r>
            <a:r>
              <a:rPr lang="tr-TR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illustrates</a:t>
            </a:r>
            <a:r>
              <a:rPr lang="tr-TR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tr-TR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classifier</a:t>
            </a:r>
            <a:r>
              <a:rPr lang="tr-TR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000" dirty="0" smtClean="0">
                <a:latin typeface="Abadi" panose="020B0604020104020204"/>
              </a:rPr>
              <a:t>can </a:t>
            </a:r>
            <a:r>
              <a:rPr lang="en-US" sz="2000" dirty="0">
                <a:latin typeface="Abadi" panose="020B0604020104020204"/>
              </a:rPr>
              <a:t>distinguish between the different classes. We see that the major problem is false positives.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74" y="2957253"/>
            <a:ext cx="7751617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 pitchFamily="34" charset="0"/>
              </a:rPr>
              <a:t>We can conclude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latin typeface="Abadi" panose="020B0604020104020204" pitchFamily="34" charset="0"/>
              </a:rPr>
              <a:t>T</a:t>
            </a:r>
            <a:r>
              <a:rPr lang="en-US" sz="1800" dirty="0">
                <a:latin typeface="Abadi" panose="020B0604020104020204" pitchFamily="34" charset="0"/>
              </a:rPr>
              <a:t>he success rate increases as the flight number increases. </a:t>
            </a:r>
            <a:endParaRPr lang="tr-TR" sz="18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latin typeface="Abadi" panose="020B0604020104020204" pitchFamily="34" charset="0"/>
              </a:rPr>
              <a:t>W</a:t>
            </a:r>
            <a:r>
              <a:rPr lang="en-US" sz="1800" dirty="0" err="1">
                <a:latin typeface="Abadi" panose="020B0604020104020204" pitchFamily="34" charset="0"/>
              </a:rPr>
              <a:t>hile</a:t>
            </a:r>
            <a:r>
              <a:rPr lang="en-US" sz="1800" dirty="0">
                <a:latin typeface="Abadi" panose="020B0604020104020204" pitchFamily="34" charset="0"/>
              </a:rPr>
              <a:t> ESL-1, GEO, HEO and SSO orbits that have highest success rate with 100%, SO orbit has the least success rate with 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latin typeface="Abadi" panose="020B0604020104020204" pitchFamily="34" charset="0"/>
              </a:rPr>
              <a:t>T</a:t>
            </a:r>
            <a:r>
              <a:rPr lang="en-US" sz="1800" dirty="0">
                <a:latin typeface="Abadi" panose="020B0604020104020204" pitchFamily="34" charset="0"/>
              </a:rPr>
              <a:t>he </a:t>
            </a:r>
            <a:r>
              <a:rPr lang="en-US" sz="1800" dirty="0" err="1">
                <a:latin typeface="Abadi" panose="020B0604020104020204" pitchFamily="34" charset="0"/>
              </a:rPr>
              <a:t>sucess</a:t>
            </a:r>
            <a:r>
              <a:rPr lang="en-US" sz="1800" dirty="0">
                <a:latin typeface="Abadi" panose="020B0604020104020204" pitchFamily="34" charset="0"/>
              </a:rPr>
              <a:t> rate since 2013 kept increasing till 2020</a:t>
            </a:r>
            <a:r>
              <a:rPr lang="tr-TR" sz="1800" dirty="0"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latin typeface="Abadi" panose="020B0604020104020204" pitchFamily="34" charset="0"/>
              </a:rPr>
              <a:t>T</a:t>
            </a:r>
            <a:r>
              <a:rPr lang="en-US" sz="1800" dirty="0">
                <a:latin typeface="Abadi" panose="020B0604020104020204" pitchFamily="34" charset="0"/>
              </a:rPr>
              <a:t>he total payload carried by boosters from NASA as 45596</a:t>
            </a:r>
            <a:r>
              <a:rPr lang="tr-TR" sz="1800" dirty="0"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latin typeface="Abadi" panose="020B0604020104020204" pitchFamily="34" charset="0"/>
              </a:rPr>
              <a:t>T</a:t>
            </a:r>
            <a:r>
              <a:rPr lang="en-US" sz="1800" dirty="0">
                <a:latin typeface="Abadi" panose="020B0604020104020204" pitchFamily="34" charset="0"/>
              </a:rPr>
              <a:t>he dates of the first successful landing outcome on </a:t>
            </a:r>
            <a:r>
              <a:rPr lang="tr-TR" sz="1800" dirty="0" err="1">
                <a:latin typeface="Abadi" panose="020B0604020104020204" pitchFamily="34" charset="0"/>
              </a:rPr>
              <a:t>drone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ship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en-US" sz="1800" dirty="0">
                <a:latin typeface="Abadi" panose="020B0604020104020204" pitchFamily="34" charset="0"/>
              </a:rPr>
              <a:t>was </a:t>
            </a:r>
            <a:r>
              <a:rPr lang="tr-TR" sz="1800" dirty="0">
                <a:latin typeface="Abadi" panose="020B0604020104020204" pitchFamily="34" charset="0"/>
              </a:rPr>
              <a:t>8th</a:t>
            </a:r>
            <a:r>
              <a:rPr lang="en-US" sz="1800" dirty="0">
                <a:latin typeface="Abadi" panose="020B0604020104020204" pitchFamily="34" charset="0"/>
              </a:rPr>
              <a:t> </a:t>
            </a:r>
            <a:r>
              <a:rPr lang="tr-TR" sz="1800" dirty="0">
                <a:latin typeface="Abadi" panose="020B0604020104020204" pitchFamily="34" charset="0"/>
              </a:rPr>
              <a:t>April</a:t>
            </a:r>
            <a:r>
              <a:rPr lang="en-US" sz="1800" dirty="0">
                <a:latin typeface="Abadi" panose="020B0604020104020204" pitchFamily="34" charset="0"/>
              </a:rPr>
              <a:t> 201</a:t>
            </a:r>
            <a:r>
              <a:rPr lang="tr-TR" sz="1800" dirty="0">
                <a:latin typeface="Abadi" panose="020B0604020104020204" pitchFamily="34" charset="0"/>
              </a:rPr>
              <a:t>6.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latin typeface="Abadi" panose="020B0604020104020204" pitchFamily="34" charset="0"/>
              </a:rPr>
              <a:t>The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SpaceX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launch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sites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are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located</a:t>
            </a:r>
            <a:r>
              <a:rPr lang="tr-TR" sz="1800" dirty="0">
                <a:latin typeface="Abadi" panose="020B0604020104020204" pitchFamily="34" charset="0"/>
              </a:rPr>
              <a:t> on </a:t>
            </a:r>
            <a:r>
              <a:rPr lang="tr-TR" sz="1800" dirty="0" err="1">
                <a:latin typeface="Abadi" panose="020B0604020104020204" pitchFamily="34" charset="0"/>
              </a:rPr>
              <a:t>the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coasts</a:t>
            </a:r>
            <a:r>
              <a:rPr lang="tr-TR" sz="1800" dirty="0">
                <a:latin typeface="Abadi" panose="020B0604020104020204" pitchFamily="34" charset="0"/>
              </a:rPr>
              <a:t> of </a:t>
            </a:r>
            <a:r>
              <a:rPr lang="tr-TR" sz="1800" dirty="0" err="1">
                <a:latin typeface="Abadi" panose="020B0604020104020204" pitchFamily="34" charset="0"/>
              </a:rPr>
              <a:t>the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states</a:t>
            </a:r>
            <a:r>
              <a:rPr lang="tr-TR" sz="1800" dirty="0">
                <a:latin typeface="Abadi" panose="020B0604020104020204" pitchFamily="34" charset="0"/>
              </a:rPr>
              <a:t> of California </a:t>
            </a:r>
            <a:r>
              <a:rPr lang="tr-TR" sz="1800" dirty="0" err="1">
                <a:latin typeface="Abadi" panose="020B0604020104020204" pitchFamily="34" charset="0"/>
              </a:rPr>
              <a:t>and</a:t>
            </a:r>
            <a:r>
              <a:rPr lang="tr-TR" sz="1800" dirty="0">
                <a:latin typeface="Abadi" panose="020B0604020104020204" pitchFamily="34" charset="0"/>
              </a:rPr>
              <a:t> Florida.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KSC LC-39A had the most successful launches </a:t>
            </a:r>
            <a:r>
              <a:rPr lang="tr-TR" sz="1800" dirty="0" err="1" smtClean="0">
                <a:latin typeface="Abadi" panose="020B0604020104020204" pitchFamily="34" charset="0"/>
              </a:rPr>
              <a:t>from</a:t>
            </a:r>
            <a:r>
              <a:rPr lang="tr-TR" sz="1800" dirty="0" smtClean="0"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latin typeface="Abadi" panose="020B0604020104020204" pitchFamily="34" charset="0"/>
              </a:rPr>
              <a:t>all</a:t>
            </a:r>
            <a:r>
              <a:rPr lang="tr-TR" sz="1800" dirty="0" smtClean="0"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latin typeface="Abadi" panose="020B0604020104020204" pitchFamily="34" charset="0"/>
              </a:rPr>
              <a:t>sites</a:t>
            </a:r>
            <a:r>
              <a:rPr lang="tr-TR" sz="1800" dirty="0" smtClean="0">
                <a:latin typeface="Abadi" panose="020B0604020104020204" pitchFamily="34" charset="0"/>
              </a:rPr>
              <a:t>.</a:t>
            </a:r>
            <a:endParaRPr lang="en-US" sz="1800" dirty="0">
              <a:latin typeface="Abadi" panose="020B0604020104020204" pitchFamily="34" charset="0"/>
            </a:endParaRPr>
          </a:p>
          <a:p>
            <a:r>
              <a:rPr lang="tr-TR" sz="1800" dirty="0" err="1">
                <a:latin typeface="Abadi" panose="020B0604020104020204" pitchFamily="34" charset="0"/>
              </a:rPr>
              <a:t>The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best</a:t>
            </a:r>
            <a:r>
              <a:rPr lang="tr-TR" sz="1800" dirty="0">
                <a:latin typeface="Abadi" panose="020B0604020104020204" pitchFamily="34" charset="0"/>
              </a:rPr>
              <a:t> model </a:t>
            </a:r>
            <a:r>
              <a:rPr lang="tr-TR" sz="1800" dirty="0" err="1">
                <a:latin typeface="Abadi" panose="020B0604020104020204" pitchFamily="34" charset="0"/>
              </a:rPr>
              <a:t>with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the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highest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classification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accuracy</a:t>
            </a:r>
            <a:r>
              <a:rPr lang="tr-TR" sz="1800" dirty="0">
                <a:latin typeface="Abadi" panose="020B0604020104020204" pitchFamily="34" charset="0"/>
              </a:rPr>
              <a:t> (87.5%) is </a:t>
            </a:r>
            <a:r>
              <a:rPr lang="tr-TR" sz="1800" dirty="0" err="1">
                <a:latin typeface="Abadi" panose="020B0604020104020204" pitchFamily="34" charset="0"/>
              </a:rPr>
              <a:t>the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decision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tree</a:t>
            </a:r>
            <a:r>
              <a:rPr lang="tr-TR" sz="1800" dirty="0">
                <a:latin typeface="Abadi" panose="020B0604020104020204" pitchFamily="34" charset="0"/>
              </a:rPr>
              <a:t> </a:t>
            </a:r>
            <a:r>
              <a:rPr lang="tr-TR" sz="1800" dirty="0" err="1">
                <a:latin typeface="Abadi" panose="020B0604020104020204" pitchFamily="34" charset="0"/>
              </a:rPr>
              <a:t>classifier</a:t>
            </a:r>
            <a:r>
              <a:rPr lang="tr-TR" sz="1800" dirty="0"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8DA49-8B14-AF48-A9DD-1F285E79C82D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was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and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Web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Scraping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from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Wikipedia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hot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encoding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was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applied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to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categorical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columns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for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machine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learning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prediction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and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dropping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irrelevant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columns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B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uild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054845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step,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content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.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              	  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turn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it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.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then cleaned the data, checked for missing values and fill in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 	  	  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 where necessary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Moreover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performed web scraping from Wikipedia for Falcon 9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  	  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was to extract the launch records as HTML table, parse the table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  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it 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future analysis.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get request to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to collect data, clean the requested data and did some basic data wrangling and formatting.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as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</a:t>
            </a:r>
            <a:r>
              <a:rPr lang="tr-TR" sz="2200" dirty="0">
                <a:solidFill>
                  <a:srgbClr val="1C7DDB"/>
                </a:solidFill>
                <a:latin typeface="Abadi"/>
              </a:rPr>
              <a:t>https://github.com/kbkerimoglu/kbkerimoglu.github.io/blob/master/IBM_Data_Science_Capstone_Project_SpaceX/Data%20Collection%20with%20API.ipynb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34" y="2116331"/>
            <a:ext cx="5310838" cy="960203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6059353" y="1802823"/>
            <a:ext cx="531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smtClean="0"/>
              <a:t>1. </a:t>
            </a:r>
            <a:r>
              <a:rPr lang="tr-TR" sz="1200" dirty="0" err="1" smtClean="0"/>
              <a:t>Get</a:t>
            </a:r>
            <a:r>
              <a:rPr lang="tr-TR" sz="1200" dirty="0" smtClean="0"/>
              <a:t> </a:t>
            </a:r>
            <a:r>
              <a:rPr lang="tr-TR" sz="1200" dirty="0" err="1" smtClean="0"/>
              <a:t>request</a:t>
            </a:r>
            <a:r>
              <a:rPr lang="tr-TR" sz="1200" dirty="0" smtClean="0"/>
              <a:t> </a:t>
            </a:r>
            <a:r>
              <a:rPr lang="tr-TR" sz="1200" dirty="0" err="1" smtClean="0"/>
              <a:t>for</a:t>
            </a:r>
            <a:r>
              <a:rPr lang="tr-TR" sz="1200" dirty="0" smtClean="0"/>
              <a:t> </a:t>
            </a:r>
            <a:r>
              <a:rPr lang="tr-TR" sz="1200" dirty="0" err="1" smtClean="0"/>
              <a:t>rocket</a:t>
            </a:r>
            <a:r>
              <a:rPr lang="tr-TR" sz="1200" dirty="0" smtClean="0"/>
              <a:t> </a:t>
            </a:r>
            <a:r>
              <a:rPr lang="tr-TR" sz="1200" dirty="0" err="1" smtClean="0"/>
              <a:t>launches</a:t>
            </a:r>
            <a:r>
              <a:rPr lang="tr-TR" sz="1200" dirty="0" smtClean="0"/>
              <a:t> data </a:t>
            </a:r>
            <a:r>
              <a:rPr lang="tr-TR" sz="1200" dirty="0" err="1" smtClean="0"/>
              <a:t>from</a:t>
            </a:r>
            <a:r>
              <a:rPr lang="tr-TR" sz="1200" dirty="0" smtClean="0"/>
              <a:t> </a:t>
            </a:r>
            <a:r>
              <a:rPr lang="tr-TR" sz="1200" dirty="0" err="1" smtClean="0"/>
              <a:t>SpaceX</a:t>
            </a:r>
            <a:r>
              <a:rPr lang="tr-TR" sz="1200" dirty="0" smtClean="0"/>
              <a:t> API </a:t>
            </a:r>
            <a:r>
              <a:rPr lang="tr-TR" sz="1200" dirty="0" err="1" smtClean="0"/>
              <a:t>with</a:t>
            </a:r>
            <a:r>
              <a:rPr lang="tr-TR" sz="1200" dirty="0" smtClean="0"/>
              <a:t> </a:t>
            </a:r>
            <a:r>
              <a:rPr lang="tr-TR" sz="1200" dirty="0" err="1" smtClean="0"/>
              <a:t>the</a:t>
            </a:r>
            <a:r>
              <a:rPr lang="tr-TR" sz="1200" dirty="0" smtClean="0"/>
              <a:t> </a:t>
            </a:r>
            <a:r>
              <a:rPr lang="tr-TR" sz="1200" dirty="0" err="1" smtClean="0"/>
              <a:t>following</a:t>
            </a:r>
            <a:r>
              <a:rPr lang="tr-TR" sz="1200" dirty="0" smtClean="0"/>
              <a:t> URL.</a:t>
            </a:r>
            <a:endParaRPr lang="tr-TR" sz="1200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134" y="3543408"/>
            <a:ext cx="5310838" cy="1018579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6059353" y="3081743"/>
            <a:ext cx="531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2</a:t>
            </a:r>
            <a:r>
              <a:rPr lang="tr-TR" sz="1200" dirty="0" smtClean="0"/>
              <a:t>. </a:t>
            </a:r>
            <a:r>
              <a:rPr lang="tr-TR" sz="1200" dirty="0" err="1" smtClean="0"/>
              <a:t>Decoded</a:t>
            </a:r>
            <a:r>
              <a:rPr lang="tr-TR" sz="1200" dirty="0" smtClean="0"/>
              <a:t> </a:t>
            </a:r>
            <a:r>
              <a:rPr lang="tr-TR" sz="1200" dirty="0" err="1" smtClean="0"/>
              <a:t>the</a:t>
            </a:r>
            <a:r>
              <a:rPr lang="tr-TR" sz="1200" dirty="0" smtClean="0"/>
              <a:t> </a:t>
            </a:r>
            <a:r>
              <a:rPr lang="tr-TR" sz="1200" dirty="0" err="1" smtClean="0"/>
              <a:t>response</a:t>
            </a:r>
            <a:r>
              <a:rPr lang="tr-TR" sz="1200" dirty="0" smtClean="0"/>
              <a:t> </a:t>
            </a:r>
            <a:r>
              <a:rPr lang="tr-TR" sz="1200" dirty="0" err="1" smtClean="0"/>
              <a:t>content</a:t>
            </a:r>
            <a:r>
              <a:rPr lang="tr-TR" sz="1200" dirty="0" smtClean="0"/>
              <a:t> as a </a:t>
            </a:r>
            <a:r>
              <a:rPr lang="tr-TR" sz="1200" dirty="0" err="1" smtClean="0"/>
              <a:t>Json</a:t>
            </a:r>
            <a:r>
              <a:rPr lang="tr-TR" sz="1200" dirty="0" smtClean="0"/>
              <a:t> </a:t>
            </a:r>
            <a:r>
              <a:rPr lang="tr-TR" sz="1200" dirty="0" err="1" smtClean="0"/>
              <a:t>using</a:t>
            </a:r>
            <a:r>
              <a:rPr lang="tr-TR" sz="1200" dirty="0" smtClean="0"/>
              <a:t> .</a:t>
            </a:r>
            <a:r>
              <a:rPr lang="tr-TR" sz="1200" dirty="0" err="1" smtClean="0"/>
              <a:t>json</a:t>
            </a:r>
            <a:r>
              <a:rPr lang="tr-TR" sz="1200" dirty="0" smtClean="0"/>
              <a:t>() </a:t>
            </a:r>
            <a:r>
              <a:rPr lang="tr-TR" sz="1200" dirty="0" err="1" smtClean="0"/>
              <a:t>and</a:t>
            </a:r>
            <a:r>
              <a:rPr lang="tr-TR" sz="1200" dirty="0" smtClean="0"/>
              <a:t> </a:t>
            </a:r>
            <a:r>
              <a:rPr lang="tr-TR" sz="1200" dirty="0" err="1" smtClean="0"/>
              <a:t>turn</a:t>
            </a:r>
            <a:r>
              <a:rPr lang="tr-TR" sz="1200" dirty="0" smtClean="0"/>
              <a:t> it </a:t>
            </a:r>
            <a:r>
              <a:rPr lang="tr-TR" sz="1200" dirty="0" err="1" smtClean="0"/>
              <a:t>into</a:t>
            </a:r>
            <a:r>
              <a:rPr lang="tr-TR" sz="1200" dirty="0" smtClean="0"/>
              <a:t> a </a:t>
            </a:r>
            <a:r>
              <a:rPr lang="tr-TR" sz="1200" dirty="0" err="1" smtClean="0"/>
              <a:t>Pandas</a:t>
            </a:r>
            <a:r>
              <a:rPr lang="tr-TR" sz="1200" dirty="0" smtClean="0"/>
              <a:t> </a:t>
            </a:r>
            <a:r>
              <a:rPr lang="tr-TR" sz="1200" dirty="0" err="1" smtClean="0"/>
              <a:t>dataframe</a:t>
            </a:r>
            <a:r>
              <a:rPr lang="tr-TR" sz="1200" dirty="0" smtClean="0"/>
              <a:t> </a:t>
            </a:r>
            <a:r>
              <a:rPr lang="tr-TR" sz="1200" dirty="0" err="1" smtClean="0"/>
              <a:t>using</a:t>
            </a:r>
            <a:r>
              <a:rPr lang="tr-TR" sz="1200" dirty="0" smtClean="0"/>
              <a:t> .</a:t>
            </a:r>
            <a:r>
              <a:rPr lang="tr-TR" sz="1200" dirty="0" err="1" smtClean="0"/>
              <a:t>json_normalize</a:t>
            </a:r>
            <a:r>
              <a:rPr lang="tr-TR" sz="1200" dirty="0" smtClean="0"/>
              <a:t>().</a:t>
            </a:r>
            <a:endParaRPr lang="tr-TR" sz="1200" dirty="0"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135" y="4794158"/>
            <a:ext cx="5310838" cy="1231415"/>
          </a:xfrm>
          <a:prstGeom prst="rect">
            <a:avLst/>
          </a:prstGeom>
        </p:spPr>
      </p:pic>
      <p:sp>
        <p:nvSpPr>
          <p:cNvPr id="13" name="Metin kutusu 12"/>
          <p:cNvSpPr txBox="1"/>
          <p:nvPr/>
        </p:nvSpPr>
        <p:spPr>
          <a:xfrm>
            <a:off x="6059353" y="4517159"/>
            <a:ext cx="531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3</a:t>
            </a:r>
            <a:r>
              <a:rPr lang="tr-TR" sz="1200" dirty="0" smtClean="0"/>
              <a:t>. </a:t>
            </a:r>
            <a:r>
              <a:rPr lang="tr-TR" sz="1200" dirty="0" err="1" smtClean="0"/>
              <a:t>Then</a:t>
            </a:r>
            <a:r>
              <a:rPr lang="tr-TR" sz="1200" dirty="0" smtClean="0"/>
              <a:t> </a:t>
            </a:r>
            <a:r>
              <a:rPr lang="tr-TR" sz="1200" dirty="0" err="1" smtClean="0"/>
              <a:t>performed</a:t>
            </a:r>
            <a:r>
              <a:rPr lang="tr-TR" sz="1200" dirty="0" smtClean="0"/>
              <a:t> data </a:t>
            </a:r>
            <a:r>
              <a:rPr lang="tr-TR" sz="1200" dirty="0" err="1" smtClean="0"/>
              <a:t>cleaning</a:t>
            </a:r>
            <a:r>
              <a:rPr lang="tr-TR" sz="1200" dirty="0" smtClean="0"/>
              <a:t> </a:t>
            </a:r>
            <a:r>
              <a:rPr lang="tr-TR" sz="1200" dirty="0" err="1" smtClean="0"/>
              <a:t>and</a:t>
            </a:r>
            <a:r>
              <a:rPr lang="tr-TR" sz="1200" dirty="0" smtClean="0"/>
              <a:t> </a:t>
            </a:r>
            <a:r>
              <a:rPr lang="tr-TR" sz="1200" dirty="0" err="1" smtClean="0"/>
              <a:t>filling</a:t>
            </a:r>
            <a:r>
              <a:rPr lang="tr-TR" sz="1200" dirty="0" smtClean="0"/>
              <a:t> </a:t>
            </a:r>
            <a:r>
              <a:rPr lang="tr-TR" sz="1200" dirty="0" err="1" smtClean="0"/>
              <a:t>the</a:t>
            </a:r>
            <a:r>
              <a:rPr lang="tr-TR" sz="1200" dirty="0" smtClean="0"/>
              <a:t> </a:t>
            </a:r>
            <a:r>
              <a:rPr lang="tr-TR" sz="1200" dirty="0" err="1" smtClean="0"/>
              <a:t>missing</a:t>
            </a:r>
            <a:r>
              <a:rPr lang="tr-TR" sz="1200" dirty="0" smtClean="0"/>
              <a:t> </a:t>
            </a:r>
            <a:r>
              <a:rPr lang="tr-TR" sz="1200" dirty="0" err="1" smtClean="0"/>
              <a:t>values</a:t>
            </a:r>
            <a:r>
              <a:rPr lang="tr-TR" sz="1200" dirty="0" smtClean="0"/>
              <a:t> </a:t>
            </a:r>
            <a:r>
              <a:rPr lang="tr-TR" sz="1200" dirty="0" err="1" smtClean="0"/>
              <a:t>with</a:t>
            </a:r>
            <a:r>
              <a:rPr lang="tr-TR" sz="1200" dirty="0" smtClean="0"/>
              <a:t> </a:t>
            </a:r>
            <a:r>
              <a:rPr lang="tr-TR" sz="1200" dirty="0" err="1" smtClean="0"/>
              <a:t>mean</a:t>
            </a:r>
            <a:r>
              <a:rPr lang="tr-T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273044" cy="53982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applied web scrapping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Falcon 9 launch records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parsed the table and converted it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https://github.com/kbkerimoglu/kbkerimoglu.github.io/blob/master/IBM_Data_Science_Capstone_Project_SpaceX/Data%20Collection%20with%20Web%20Scraping.ipynb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09" y="2031279"/>
            <a:ext cx="5181863" cy="670358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6180211" y="1792288"/>
            <a:ext cx="5161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 smtClean="0"/>
              <a:t>1. </a:t>
            </a:r>
            <a:r>
              <a:rPr lang="tr-TR" sz="1100" dirty="0" err="1" smtClean="0"/>
              <a:t>Scraped</a:t>
            </a:r>
            <a:r>
              <a:rPr lang="tr-TR" sz="1100" dirty="0" smtClean="0"/>
              <a:t> data </a:t>
            </a:r>
            <a:r>
              <a:rPr lang="tr-TR" sz="1100" dirty="0" err="1" smtClean="0"/>
              <a:t>from</a:t>
            </a:r>
            <a:r>
              <a:rPr lang="tr-TR" sz="1100" dirty="0" smtClean="0"/>
              <a:t> </a:t>
            </a:r>
            <a:r>
              <a:rPr lang="tr-TR" sz="1100" dirty="0" err="1" smtClean="0"/>
              <a:t>snapshot</a:t>
            </a:r>
            <a:r>
              <a:rPr lang="tr-TR" sz="1100" dirty="0" smtClean="0"/>
              <a:t> of </a:t>
            </a:r>
            <a:r>
              <a:rPr lang="tr-TR" sz="1100" dirty="0" err="1" smtClean="0"/>
              <a:t>the</a:t>
            </a:r>
            <a:r>
              <a:rPr lang="tr-TR" sz="1100" dirty="0" smtClean="0"/>
              <a:t> </a:t>
            </a:r>
            <a:r>
              <a:rPr lang="tr-TR" sz="1100" dirty="0" err="1" smtClean="0"/>
              <a:t>Falcon</a:t>
            </a:r>
            <a:r>
              <a:rPr lang="tr-TR" sz="1100" dirty="0" smtClean="0"/>
              <a:t> 9 </a:t>
            </a:r>
            <a:r>
              <a:rPr lang="tr-TR" sz="1100" dirty="0" err="1" smtClean="0"/>
              <a:t>rocket</a:t>
            </a:r>
            <a:r>
              <a:rPr lang="tr-TR" sz="1100" dirty="0" smtClean="0"/>
              <a:t> </a:t>
            </a:r>
            <a:r>
              <a:rPr lang="tr-TR" sz="1100" dirty="0" err="1" smtClean="0"/>
              <a:t>launch</a:t>
            </a:r>
            <a:r>
              <a:rPr lang="tr-TR" sz="1100" dirty="0" smtClean="0"/>
              <a:t> </a:t>
            </a:r>
            <a:r>
              <a:rPr lang="tr-TR" sz="1100" dirty="0" err="1" smtClean="0"/>
              <a:t>page</a:t>
            </a:r>
            <a:r>
              <a:rPr lang="tr-TR" sz="1100" dirty="0" smtClean="0"/>
              <a:t> </a:t>
            </a:r>
            <a:r>
              <a:rPr lang="tr-TR" sz="1100" dirty="0" err="1" smtClean="0"/>
              <a:t>from</a:t>
            </a:r>
            <a:r>
              <a:rPr lang="tr-TR" sz="1100" dirty="0" smtClean="0"/>
              <a:t> </a:t>
            </a:r>
            <a:r>
              <a:rPr lang="tr-TR" sz="1100" dirty="0" err="1" smtClean="0"/>
              <a:t>Wikipedia</a:t>
            </a:r>
            <a:r>
              <a:rPr lang="tr-TR" sz="1100" dirty="0" smtClean="0"/>
              <a:t>.</a:t>
            </a:r>
            <a:endParaRPr lang="tr-TR" sz="1100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109" y="2701637"/>
            <a:ext cx="5257800" cy="791180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6180211" y="2440027"/>
            <a:ext cx="5161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2</a:t>
            </a:r>
            <a:r>
              <a:rPr lang="tr-TR" sz="1100" dirty="0" smtClean="0"/>
              <a:t>. </a:t>
            </a:r>
            <a:r>
              <a:rPr lang="tr-TR" sz="1100" dirty="0" err="1" smtClean="0"/>
              <a:t>Performed</a:t>
            </a:r>
            <a:r>
              <a:rPr lang="tr-TR" sz="1100" dirty="0" smtClean="0"/>
              <a:t> an HTTP GET </a:t>
            </a:r>
            <a:r>
              <a:rPr lang="tr-TR" sz="1100" dirty="0" err="1" smtClean="0"/>
              <a:t>method</a:t>
            </a:r>
            <a:r>
              <a:rPr lang="tr-TR" sz="1100" dirty="0" smtClean="0"/>
              <a:t> </a:t>
            </a:r>
            <a:r>
              <a:rPr lang="tr-TR" sz="1100" dirty="0" err="1" smtClean="0"/>
              <a:t>to</a:t>
            </a:r>
            <a:r>
              <a:rPr lang="tr-TR" sz="1100" dirty="0" smtClean="0"/>
              <a:t> </a:t>
            </a:r>
            <a:r>
              <a:rPr lang="tr-TR" sz="1100" dirty="0" err="1" smtClean="0"/>
              <a:t>request</a:t>
            </a:r>
            <a:r>
              <a:rPr lang="tr-TR" sz="1100" dirty="0" smtClean="0"/>
              <a:t> </a:t>
            </a:r>
            <a:r>
              <a:rPr lang="tr-TR" sz="1100" dirty="0" err="1" smtClean="0"/>
              <a:t>the</a:t>
            </a:r>
            <a:r>
              <a:rPr lang="tr-TR" sz="1100" dirty="0" smtClean="0"/>
              <a:t> </a:t>
            </a:r>
            <a:r>
              <a:rPr lang="tr-TR" sz="1100" dirty="0" err="1" smtClean="0"/>
              <a:t>Falcon</a:t>
            </a:r>
            <a:r>
              <a:rPr lang="tr-TR" sz="1100" dirty="0" smtClean="0"/>
              <a:t> 9 </a:t>
            </a:r>
            <a:r>
              <a:rPr lang="tr-TR" sz="1100" dirty="0" err="1" smtClean="0"/>
              <a:t>launch</a:t>
            </a:r>
            <a:r>
              <a:rPr lang="tr-TR" sz="1100" dirty="0" smtClean="0"/>
              <a:t> HTML </a:t>
            </a:r>
            <a:r>
              <a:rPr lang="tr-TR" sz="1100" dirty="0" err="1" smtClean="0"/>
              <a:t>page</a:t>
            </a:r>
            <a:r>
              <a:rPr lang="tr-TR" sz="1100" dirty="0" smtClean="0"/>
              <a:t>. </a:t>
            </a:r>
            <a:endParaRPr lang="tr-TR" sz="1100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110" y="3664554"/>
            <a:ext cx="5257800" cy="1000964"/>
          </a:xfrm>
          <a:prstGeom prst="rect">
            <a:avLst/>
          </a:prstGeom>
        </p:spPr>
      </p:pic>
      <p:sp>
        <p:nvSpPr>
          <p:cNvPr id="13" name="Metin kutusu 12"/>
          <p:cNvSpPr txBox="1"/>
          <p:nvPr/>
        </p:nvSpPr>
        <p:spPr>
          <a:xfrm>
            <a:off x="6180211" y="3413953"/>
            <a:ext cx="5161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 smtClean="0"/>
              <a:t>3. </a:t>
            </a:r>
            <a:r>
              <a:rPr lang="tr-TR" sz="1100" dirty="0" err="1" smtClean="0"/>
              <a:t>Create</a:t>
            </a:r>
            <a:r>
              <a:rPr lang="tr-TR" sz="1100" dirty="0" smtClean="0"/>
              <a:t> </a:t>
            </a:r>
            <a:r>
              <a:rPr lang="tr-TR" sz="1100" dirty="0" err="1" smtClean="0"/>
              <a:t>BeatifulSoup</a:t>
            </a:r>
            <a:r>
              <a:rPr lang="tr-TR" sz="1100" dirty="0" smtClean="0"/>
              <a:t> </a:t>
            </a:r>
            <a:r>
              <a:rPr lang="tr-TR" sz="1100" dirty="0" err="1" smtClean="0"/>
              <a:t>object</a:t>
            </a:r>
            <a:r>
              <a:rPr lang="tr-TR" sz="1100" dirty="0" smtClean="0"/>
              <a:t> </a:t>
            </a:r>
            <a:r>
              <a:rPr lang="tr-TR" sz="1100" dirty="0" err="1" smtClean="0"/>
              <a:t>from</a:t>
            </a:r>
            <a:r>
              <a:rPr lang="tr-TR" sz="1100" dirty="0" smtClean="0"/>
              <a:t> </a:t>
            </a:r>
            <a:r>
              <a:rPr lang="tr-TR" sz="1100" dirty="0" err="1" smtClean="0"/>
              <a:t>the</a:t>
            </a:r>
            <a:r>
              <a:rPr lang="tr-TR" sz="1100" dirty="0" smtClean="0"/>
              <a:t> HTML </a:t>
            </a:r>
            <a:r>
              <a:rPr lang="tr-TR" sz="1100" dirty="0" err="1" smtClean="0"/>
              <a:t>response</a:t>
            </a:r>
            <a:r>
              <a:rPr lang="tr-TR" sz="1100" dirty="0" smtClean="0"/>
              <a:t>.</a:t>
            </a:r>
            <a:endParaRPr lang="tr-TR" sz="1100" dirty="0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110" y="4892168"/>
            <a:ext cx="5257799" cy="1133405"/>
          </a:xfrm>
          <a:prstGeom prst="rect">
            <a:avLst/>
          </a:prstGeom>
        </p:spPr>
      </p:pic>
      <p:sp>
        <p:nvSpPr>
          <p:cNvPr id="15" name="Metin kutusu 14"/>
          <p:cNvSpPr txBox="1"/>
          <p:nvPr/>
        </p:nvSpPr>
        <p:spPr>
          <a:xfrm>
            <a:off x="6180211" y="4626222"/>
            <a:ext cx="5161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4</a:t>
            </a:r>
            <a:r>
              <a:rPr lang="tr-TR" sz="1100" dirty="0" smtClean="0"/>
              <a:t>. </a:t>
            </a:r>
            <a:r>
              <a:rPr lang="tr-TR" sz="1100" dirty="0" err="1" smtClean="0"/>
              <a:t>Extracted</a:t>
            </a:r>
            <a:r>
              <a:rPr lang="tr-TR" sz="1100" dirty="0" smtClean="0"/>
              <a:t> </a:t>
            </a:r>
            <a:r>
              <a:rPr lang="tr-TR" sz="1100" dirty="0" err="1" smtClean="0"/>
              <a:t>all</a:t>
            </a:r>
            <a:r>
              <a:rPr lang="tr-TR" sz="1100" dirty="0" smtClean="0"/>
              <a:t> </a:t>
            </a:r>
            <a:r>
              <a:rPr lang="tr-TR" sz="1100" dirty="0" err="1" smtClean="0"/>
              <a:t>column</a:t>
            </a:r>
            <a:r>
              <a:rPr lang="tr-TR" sz="1100" dirty="0" smtClean="0"/>
              <a:t> </a:t>
            </a:r>
            <a:r>
              <a:rPr lang="tr-TR" sz="1100" dirty="0" err="1" smtClean="0"/>
              <a:t>names</a:t>
            </a:r>
            <a:r>
              <a:rPr lang="tr-TR" sz="1100" dirty="0" smtClean="0"/>
              <a:t> </a:t>
            </a:r>
            <a:r>
              <a:rPr lang="tr-TR" sz="1100" dirty="0" err="1" smtClean="0"/>
              <a:t>one</a:t>
            </a:r>
            <a:r>
              <a:rPr lang="tr-TR" sz="1100" dirty="0" smtClean="0"/>
              <a:t> </a:t>
            </a:r>
            <a:r>
              <a:rPr lang="tr-TR" sz="1100" dirty="0" err="1" smtClean="0"/>
              <a:t>by</a:t>
            </a:r>
            <a:r>
              <a:rPr lang="tr-TR" sz="1100" dirty="0" smtClean="0"/>
              <a:t> </a:t>
            </a:r>
            <a:r>
              <a:rPr lang="tr-TR" sz="1100" dirty="0" err="1" smtClean="0"/>
              <a:t>one</a:t>
            </a:r>
            <a:r>
              <a:rPr lang="tr-TR" sz="1100" dirty="0" smtClean="0"/>
              <a:t> </a:t>
            </a:r>
            <a:r>
              <a:rPr lang="tr-TR" sz="1100" dirty="0" err="1" smtClean="0"/>
              <a:t>from</a:t>
            </a:r>
            <a:r>
              <a:rPr lang="tr-TR" sz="1100" dirty="0" smtClean="0"/>
              <a:t> HTML </a:t>
            </a:r>
            <a:r>
              <a:rPr lang="tr-TR" sz="1100" dirty="0" err="1" smtClean="0"/>
              <a:t>table</a:t>
            </a:r>
            <a:r>
              <a:rPr lang="tr-TR" sz="1100" dirty="0" smtClean="0"/>
              <a:t> </a:t>
            </a:r>
            <a:r>
              <a:rPr lang="tr-TR" sz="1100" dirty="0" err="1" smtClean="0"/>
              <a:t>reader</a:t>
            </a:r>
            <a:r>
              <a:rPr lang="tr-TR" sz="1100" dirty="0" smtClean="0"/>
              <a:t>.</a:t>
            </a:r>
            <a:endParaRPr lang="tr-TR" sz="1100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6276109" y="6025573"/>
            <a:ext cx="5161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 smtClean="0"/>
              <a:t>5. </a:t>
            </a:r>
            <a:r>
              <a:rPr lang="tr-TR" sz="1100" dirty="0" err="1" smtClean="0"/>
              <a:t>Created</a:t>
            </a:r>
            <a:r>
              <a:rPr lang="tr-TR" sz="1100" dirty="0" smtClean="0"/>
              <a:t> a </a:t>
            </a:r>
            <a:r>
              <a:rPr lang="tr-TR" sz="1100" dirty="0" err="1" smtClean="0"/>
              <a:t>dataframe</a:t>
            </a:r>
            <a:r>
              <a:rPr lang="tr-TR" sz="1100" dirty="0" smtClean="0"/>
              <a:t> </a:t>
            </a:r>
            <a:r>
              <a:rPr lang="tr-TR" sz="1100" dirty="0" err="1" smtClean="0"/>
              <a:t>by</a:t>
            </a:r>
            <a:r>
              <a:rPr lang="tr-TR" sz="1100" dirty="0" smtClean="0"/>
              <a:t> </a:t>
            </a:r>
            <a:r>
              <a:rPr lang="tr-TR" sz="1100" dirty="0" err="1" smtClean="0"/>
              <a:t>parsing</a:t>
            </a:r>
            <a:r>
              <a:rPr lang="tr-TR" sz="1100" dirty="0" smtClean="0"/>
              <a:t> </a:t>
            </a:r>
            <a:r>
              <a:rPr lang="tr-TR" sz="1100" dirty="0" err="1" smtClean="0"/>
              <a:t>the</a:t>
            </a:r>
            <a:r>
              <a:rPr lang="tr-TR" sz="1100" dirty="0" smtClean="0"/>
              <a:t> </a:t>
            </a:r>
            <a:r>
              <a:rPr lang="tr-TR" sz="1100" dirty="0" err="1" smtClean="0"/>
              <a:t>launch</a:t>
            </a:r>
            <a:r>
              <a:rPr lang="tr-TR" sz="1100" dirty="0" smtClean="0"/>
              <a:t> HTML </a:t>
            </a:r>
            <a:r>
              <a:rPr lang="tr-TR" sz="1100" dirty="0" err="1" smtClean="0"/>
              <a:t>tables</a:t>
            </a:r>
            <a:r>
              <a:rPr lang="tr-TR" sz="1100" dirty="0" smtClean="0"/>
              <a:t>. </a:t>
            </a:r>
            <a:endParaRPr lang="tr-TR" sz="1100" dirty="0"/>
          </a:p>
        </p:txBody>
      </p:sp>
      <p:sp>
        <p:nvSpPr>
          <p:cNvPr id="17" name="Metin kutusu 16"/>
          <p:cNvSpPr txBox="1"/>
          <p:nvPr/>
        </p:nvSpPr>
        <p:spPr>
          <a:xfrm>
            <a:off x="6276109" y="6257852"/>
            <a:ext cx="5161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6</a:t>
            </a:r>
            <a:r>
              <a:rPr lang="tr-TR" sz="1100" dirty="0" smtClean="0"/>
              <a:t>. </a:t>
            </a:r>
            <a:r>
              <a:rPr lang="tr-TR" sz="1100" dirty="0" err="1" smtClean="0"/>
              <a:t>Exported</a:t>
            </a:r>
            <a:r>
              <a:rPr lang="tr-TR" sz="1100" dirty="0" smtClean="0"/>
              <a:t> data </a:t>
            </a:r>
            <a:r>
              <a:rPr lang="tr-TR" sz="1100" dirty="0" err="1" smtClean="0"/>
              <a:t>to</a:t>
            </a:r>
            <a:r>
              <a:rPr lang="tr-TR" sz="1100" dirty="0" smtClean="0"/>
              <a:t> </a:t>
            </a:r>
            <a:r>
              <a:rPr lang="tr-TR" sz="1100" dirty="0" err="1" smtClean="0"/>
              <a:t>csv</a:t>
            </a:r>
            <a:r>
              <a:rPr lang="tr-TR" sz="1100" dirty="0" smtClean="0"/>
              <a:t>. 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http://schemas.microsoft.com/office/2006/documentManagement/types"/>
    <ds:schemaRef ds:uri="f80a141d-92ca-4d3d-9308-f7e7b1d44ce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</TotalTime>
  <Words>2065</Words>
  <Application>Microsoft Office PowerPoint</Application>
  <PresentationFormat>Geniş ekran</PresentationFormat>
  <Paragraphs>212</Paragraphs>
  <Slides>46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Kadir Baver Kerimoglu</cp:lastModifiedBy>
  <cp:revision>234</cp:revision>
  <dcterms:created xsi:type="dcterms:W3CDTF">2021-04-29T18:58:34Z</dcterms:created>
  <dcterms:modified xsi:type="dcterms:W3CDTF">2022-04-16T11:27:46Z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